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58" r:id="rId3"/>
    <p:sldId id="259" r:id="rId4"/>
    <p:sldId id="276" r:id="rId5"/>
    <p:sldId id="278" r:id="rId6"/>
    <p:sldId id="283" r:id="rId7"/>
    <p:sldId id="279" r:id="rId8"/>
    <p:sldId id="284" r:id="rId9"/>
    <p:sldId id="265" r:id="rId10"/>
    <p:sldId id="28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0764" autoAdjust="0"/>
  </p:normalViewPr>
  <p:slideViewPr>
    <p:cSldViewPr>
      <p:cViewPr varScale="1">
        <p:scale>
          <a:sx n="107" d="100"/>
          <a:sy n="107" d="100"/>
        </p:scale>
        <p:origin x="-7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14F7F05-C0FB-4A2F-BD43-0D6869CECEC4}" type="datetimeFigureOut">
              <a:rPr lang="en-US" smtClean="0"/>
              <a:pPr/>
              <a:t>3/18/2014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9528DE6-3C8C-4912-ACF5-AB33F2E5BFC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4F7F05-C0FB-4A2F-BD43-0D6869CECEC4}" type="datetimeFigureOut">
              <a:rPr lang="en-US" smtClean="0"/>
              <a:pPr/>
              <a:t>3/18/2014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9528DE6-3C8C-4912-ACF5-AB33F2E5BF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4F7F05-C0FB-4A2F-BD43-0D6869CECEC4}" type="datetimeFigureOut">
              <a:rPr lang="en-US" smtClean="0"/>
              <a:pPr/>
              <a:t>3/18/2014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9528DE6-3C8C-4912-ACF5-AB33F2E5BF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4F7F05-C0FB-4A2F-BD43-0D6869CECEC4}" type="datetimeFigureOut">
              <a:rPr lang="en-US" smtClean="0"/>
              <a:pPr/>
              <a:t>3/18/2014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9528DE6-3C8C-4912-ACF5-AB33F2E5BFC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14F7F05-C0FB-4A2F-BD43-0D6869CECEC4}" type="datetimeFigureOut">
              <a:rPr lang="en-US" smtClean="0"/>
              <a:pPr/>
              <a:t>3/18/2014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9528DE6-3C8C-4912-ACF5-AB33F2E5BFC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4F7F05-C0FB-4A2F-BD43-0D6869CECEC4}" type="datetimeFigureOut">
              <a:rPr lang="en-US" smtClean="0"/>
              <a:pPr/>
              <a:t>3/18/2014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9528DE6-3C8C-4912-ACF5-AB33F2E5BFC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14F7F05-C0FB-4A2F-BD43-0D6869CECEC4}" type="datetimeFigureOut">
              <a:rPr lang="en-US" smtClean="0"/>
              <a:pPr/>
              <a:t>3/18/2014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9528DE6-3C8C-4912-ACF5-AB33F2E5BF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14F7F05-C0FB-4A2F-BD43-0D6869CECEC4}" type="datetimeFigureOut">
              <a:rPr lang="en-US" smtClean="0"/>
              <a:pPr/>
              <a:t>3/18/2014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9528DE6-3C8C-4912-ACF5-AB33F2E5BFC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14F7F05-C0FB-4A2F-BD43-0D6869CECEC4}" type="datetimeFigureOut">
              <a:rPr lang="en-US" smtClean="0"/>
              <a:pPr/>
              <a:t>3/18/2014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9528DE6-3C8C-4912-ACF5-AB33F2E5BF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14F7F05-C0FB-4A2F-BD43-0D6869CECEC4}" type="datetimeFigureOut">
              <a:rPr lang="en-US" smtClean="0"/>
              <a:pPr/>
              <a:t>3/18/2014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9528DE6-3C8C-4912-ACF5-AB33F2E5BF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14F7F05-C0FB-4A2F-BD43-0D6869CECEC4}" type="datetimeFigureOut">
              <a:rPr lang="en-US" smtClean="0"/>
              <a:pPr/>
              <a:t>3/18/2014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9528DE6-3C8C-4912-ACF5-AB33F2E5BFC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14F7F05-C0FB-4A2F-BD43-0D6869CECEC4}" type="datetimeFigureOut">
              <a:rPr lang="en-US" smtClean="0"/>
              <a:pPr/>
              <a:t>3/18/2014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9528DE6-3C8C-4912-ACF5-AB33F2E5BF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ziz.org/resources/materials_pertussis.html" TargetMode="External"/><Relationship Id="rId2" Type="http://schemas.openxmlformats.org/officeDocument/2006/relationships/hyperlink" Target="http://www.cdc.gov/vaccines/vpd-vac/pertussis/default.htm"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oundsofpertussis.org/"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lstStyle/>
          <a:p>
            <a:r>
              <a:rPr lang="en-US" dirty="0" smtClean="0"/>
              <a:t>Protect Against Pertussis</a:t>
            </a:r>
            <a:endParaRPr lang="en-US" dirty="0"/>
          </a:p>
        </p:txBody>
      </p:sp>
      <p:sp>
        <p:nvSpPr>
          <p:cNvPr id="3" name="Subtitle 2"/>
          <p:cNvSpPr>
            <a:spLocks noGrp="1"/>
          </p:cNvSpPr>
          <p:nvPr>
            <p:ph type="subTitle" idx="1"/>
          </p:nvPr>
        </p:nvSpPr>
        <p:spPr/>
        <p:txBody>
          <a:bodyPr/>
          <a:lstStyle/>
          <a:p>
            <a:r>
              <a:rPr lang="en-US" dirty="0" smtClean="0"/>
              <a:t>Utah Department of Health</a:t>
            </a:r>
            <a:endParaRPr lang="en-US" dirty="0"/>
          </a:p>
        </p:txBody>
      </p:sp>
      <p:pic>
        <p:nvPicPr>
          <p:cNvPr id="22532" name="Picture 4" descr="http://dohnet/edo/opim/Logos/UDOHLogoBLKHorz.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172200" y="4303258"/>
            <a:ext cx="2209800" cy="65110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pPr algn="ctr"/>
            <a:r>
              <a:rPr lang="en-US" dirty="0" smtClean="0">
                <a:solidFill>
                  <a:schemeClr val="bg1"/>
                </a:solidFill>
              </a:rPr>
              <a:t>Resources</a:t>
            </a:r>
            <a:endParaRPr lang="en-US" dirty="0">
              <a:solidFill>
                <a:schemeClr val="bg1"/>
              </a:solidFill>
            </a:endParaRPr>
          </a:p>
        </p:txBody>
      </p:sp>
      <p:sp>
        <p:nvSpPr>
          <p:cNvPr id="5" name="Content Placeholder 4"/>
          <p:cNvSpPr>
            <a:spLocks noGrp="1"/>
          </p:cNvSpPr>
          <p:nvPr>
            <p:ph sz="quarter" idx="2"/>
          </p:nvPr>
        </p:nvSpPr>
        <p:spPr>
          <a:xfrm>
            <a:off x="457200" y="1596694"/>
            <a:ext cx="8229600" cy="4804106"/>
          </a:xfrm>
        </p:spPr>
        <p:txBody>
          <a:bodyPr/>
          <a:lstStyle/>
          <a:p>
            <a:pPr>
              <a:buClr>
                <a:schemeClr val="accent3"/>
              </a:buClr>
            </a:pPr>
            <a:r>
              <a:rPr lang="en-US" sz="2000" dirty="0" smtClean="0"/>
              <a:t>Utah Department of Health</a:t>
            </a:r>
          </a:p>
          <a:p>
            <a:pPr lvl="3">
              <a:buClr>
                <a:schemeClr val="accent3"/>
              </a:buClr>
              <a:buFont typeface="Arial" pitchFamily="34" charset="0"/>
              <a:buChar char="•"/>
            </a:pPr>
            <a:r>
              <a:rPr lang="en-US" sz="2000" dirty="0" smtClean="0"/>
              <a:t>Immunization Hotline</a:t>
            </a:r>
            <a:br>
              <a:rPr lang="en-US" sz="2000" dirty="0" smtClean="0"/>
            </a:br>
            <a:r>
              <a:rPr lang="en-US" sz="2000" dirty="0" smtClean="0"/>
              <a:t>1-800-275-0659</a:t>
            </a:r>
          </a:p>
          <a:p>
            <a:pPr lvl="3">
              <a:buClr>
                <a:schemeClr val="accent3"/>
              </a:buClr>
              <a:buFont typeface="Arial" pitchFamily="34" charset="0"/>
              <a:buChar char="•"/>
            </a:pPr>
            <a:r>
              <a:rPr lang="en-US" sz="2000" dirty="0" smtClean="0"/>
              <a:t>Immunization Program</a:t>
            </a:r>
            <a:br>
              <a:rPr lang="en-US" sz="2000" dirty="0" smtClean="0"/>
            </a:br>
            <a:r>
              <a:rPr lang="en-US" sz="2000" dirty="0" smtClean="0"/>
              <a:t>801-538-9450</a:t>
            </a:r>
          </a:p>
          <a:p>
            <a:pPr lvl="3">
              <a:buClr>
                <a:schemeClr val="accent3"/>
              </a:buClr>
              <a:buFont typeface="Arial" pitchFamily="34" charset="0"/>
              <a:buChar char="•"/>
            </a:pPr>
            <a:r>
              <a:rPr lang="en-US" sz="2000" dirty="0" smtClean="0"/>
              <a:t>Bureau of Epidemiology</a:t>
            </a:r>
            <a:br>
              <a:rPr lang="en-US" sz="2000" dirty="0" smtClean="0"/>
            </a:br>
            <a:r>
              <a:rPr lang="en-US" sz="2000" dirty="0" smtClean="0"/>
              <a:t>801-538-6191</a:t>
            </a:r>
            <a:r>
              <a:rPr lang="en-US" sz="1200" dirty="0" smtClean="0"/>
              <a:t/>
            </a:r>
            <a:br>
              <a:rPr lang="en-US" sz="1200" dirty="0" smtClean="0"/>
            </a:br>
            <a:endParaRPr lang="en-US" sz="1200" dirty="0" smtClean="0"/>
          </a:p>
          <a:p>
            <a:pPr>
              <a:buClr>
                <a:schemeClr val="accent3"/>
              </a:buClr>
            </a:pPr>
            <a:r>
              <a:rPr lang="en-US" sz="2000" dirty="0" smtClean="0"/>
              <a:t>Centers for Disease Control and Prevention </a:t>
            </a:r>
            <a:r>
              <a:rPr lang="en-US" sz="2000" dirty="0" smtClean="0">
                <a:hlinkClick r:id="rId2"/>
              </a:rPr>
              <a:t>http://www.cdc.gov/vaccines/vpd-vac/pertussis/default.htm</a:t>
            </a:r>
            <a:r>
              <a:rPr lang="en-US" sz="2000" dirty="0" smtClean="0"/>
              <a:t/>
            </a:r>
            <a:br>
              <a:rPr lang="en-US" sz="2000" dirty="0" smtClean="0"/>
            </a:br>
            <a:endParaRPr lang="en-US" sz="2000" dirty="0" smtClean="0"/>
          </a:p>
          <a:p>
            <a:pPr>
              <a:buClr>
                <a:schemeClr val="accent3"/>
              </a:buClr>
            </a:pPr>
            <a:r>
              <a:rPr lang="en-US" sz="2000" dirty="0" smtClean="0"/>
              <a:t>California materials for </a:t>
            </a:r>
            <a:r>
              <a:rPr lang="en-US" sz="2000" dirty="0" err="1" smtClean="0"/>
              <a:t>pertussis</a:t>
            </a:r>
            <a:r>
              <a:rPr lang="en-US" sz="2000" dirty="0" smtClean="0"/>
              <a:t>: </a:t>
            </a:r>
            <a:r>
              <a:rPr lang="en-US" sz="2000" dirty="0" smtClean="0">
                <a:hlinkClick r:id="rId3"/>
              </a:rPr>
              <a:t>http://eziz.org/resources/materials_pertussis.html</a:t>
            </a:r>
            <a:endParaRPr lang="en-US" sz="2000" dirty="0" smtClean="0"/>
          </a:p>
          <a:p>
            <a:pPr>
              <a:buClr>
                <a:schemeClr val="accent3"/>
              </a:buClr>
            </a:pPr>
            <a:endParaRPr lang="en-US" dirty="0" smtClean="0"/>
          </a:p>
          <a:p>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pPr algn="ctr"/>
            <a:r>
              <a:rPr lang="en-US" dirty="0" smtClean="0">
                <a:solidFill>
                  <a:schemeClr val="bg1"/>
                </a:solidFill>
              </a:rPr>
              <a:t>Sounds of Pertussis</a:t>
            </a:r>
            <a:endParaRPr lang="en-US" dirty="0">
              <a:solidFill>
                <a:schemeClr val="bg1"/>
              </a:solidFill>
            </a:endParaRPr>
          </a:p>
        </p:txBody>
      </p:sp>
      <p:sp>
        <p:nvSpPr>
          <p:cNvPr id="3" name="Content Placeholder 2"/>
          <p:cNvSpPr>
            <a:spLocks noGrp="1"/>
          </p:cNvSpPr>
          <p:nvPr>
            <p:ph sz="quarter" idx="2"/>
          </p:nvPr>
        </p:nvSpPr>
        <p:spPr>
          <a:xfrm>
            <a:off x="457200" y="1444294"/>
            <a:ext cx="8229600" cy="3941763"/>
          </a:xfrm>
        </p:spPr>
        <p:txBody>
          <a:bodyPr>
            <a:normAutofit/>
          </a:bodyPr>
          <a:lstStyle/>
          <a:p>
            <a:pPr>
              <a:buClr>
                <a:schemeClr val="accent3"/>
              </a:buClr>
            </a:pPr>
            <a:endParaRPr lang="en-US" sz="2200" dirty="0" smtClean="0"/>
          </a:p>
          <a:p>
            <a:pPr>
              <a:buClr>
                <a:schemeClr val="accent3"/>
              </a:buClr>
            </a:pPr>
            <a:r>
              <a:rPr lang="en-US" sz="2200" dirty="0" smtClean="0"/>
              <a:t>Have you ever heard anyone cough with </a:t>
            </a:r>
            <a:r>
              <a:rPr lang="en-US" sz="2200" dirty="0" err="1" smtClean="0"/>
              <a:t>pertussis</a:t>
            </a:r>
            <a:r>
              <a:rPr lang="en-US" sz="2200" dirty="0" smtClean="0"/>
              <a:t>? It is not just a minor illness. </a:t>
            </a:r>
            <a:r>
              <a:rPr lang="en-US" sz="2200" dirty="0" err="1" smtClean="0"/>
              <a:t>Pertussis</a:t>
            </a:r>
            <a:r>
              <a:rPr lang="en-US" sz="2200" dirty="0" smtClean="0"/>
              <a:t> can be serious and often requires hospitalization for infants.</a:t>
            </a:r>
            <a:br>
              <a:rPr lang="en-US" sz="2200" dirty="0" smtClean="0"/>
            </a:br>
            <a:endParaRPr lang="en-US" sz="2200" dirty="0" smtClean="0"/>
          </a:p>
          <a:p>
            <a:pPr>
              <a:buClr>
                <a:schemeClr val="accent3"/>
              </a:buClr>
            </a:pPr>
            <a:r>
              <a:rPr lang="en-US" sz="2200" dirty="0" smtClean="0"/>
              <a:t>Click on the following link to hear the sounds of </a:t>
            </a:r>
            <a:r>
              <a:rPr lang="en-US" sz="2200" dirty="0" err="1" smtClean="0"/>
              <a:t>pertussis</a:t>
            </a:r>
            <a:r>
              <a:rPr lang="en-US" sz="2200" dirty="0" smtClean="0"/>
              <a:t>: </a:t>
            </a:r>
            <a:r>
              <a:rPr lang="en-US" sz="2200" dirty="0" smtClean="0">
                <a:hlinkClick r:id="rId2"/>
              </a:rPr>
              <a:t>http://soundsofpertussis.org/</a:t>
            </a:r>
            <a:r>
              <a:rPr lang="en-US" sz="2200" dirty="0" smtClean="0"/>
              <a:t>.</a:t>
            </a:r>
            <a:endParaRPr lang="en-US" sz="2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a:bodyPr>
          <a:lstStyle/>
          <a:p>
            <a:pPr algn="ctr"/>
            <a:r>
              <a:rPr lang="en-US" sz="4000" dirty="0" smtClean="0">
                <a:solidFill>
                  <a:schemeClr val="bg1"/>
                </a:solidFill>
              </a:rPr>
              <a:t>What is Pertussis?</a:t>
            </a:r>
            <a:endParaRPr lang="en-US" sz="4000" dirty="0">
              <a:solidFill>
                <a:schemeClr val="bg1"/>
              </a:solidFill>
            </a:endParaRPr>
          </a:p>
        </p:txBody>
      </p:sp>
      <p:sp>
        <p:nvSpPr>
          <p:cNvPr id="3" name="Content Placeholder 2"/>
          <p:cNvSpPr>
            <a:spLocks noGrp="1"/>
          </p:cNvSpPr>
          <p:nvPr>
            <p:ph sz="quarter" idx="2"/>
          </p:nvPr>
        </p:nvSpPr>
        <p:spPr>
          <a:xfrm>
            <a:off x="304800" y="1752600"/>
            <a:ext cx="5029200" cy="4953000"/>
          </a:xfrm>
        </p:spPr>
        <p:txBody>
          <a:bodyPr>
            <a:noAutofit/>
          </a:bodyPr>
          <a:lstStyle/>
          <a:p>
            <a:pPr>
              <a:lnSpc>
                <a:spcPct val="110000"/>
              </a:lnSpc>
              <a:spcBef>
                <a:spcPts val="0"/>
              </a:spcBef>
              <a:buClr>
                <a:schemeClr val="accent3"/>
              </a:buClr>
            </a:pPr>
            <a:r>
              <a:rPr lang="en-US" sz="2000" dirty="0" err="1" smtClean="0"/>
              <a:t>Pertussis</a:t>
            </a:r>
            <a:r>
              <a:rPr lang="en-US" sz="2000" dirty="0" smtClean="0"/>
              <a:t> (whooping cough) is a very contagious disease that is spread by coughing or sneezing while in close contact with others.</a:t>
            </a:r>
            <a:br>
              <a:rPr lang="en-US" sz="2000" dirty="0" smtClean="0"/>
            </a:br>
            <a:r>
              <a:rPr lang="en-US" sz="2000" dirty="0" smtClean="0"/>
              <a:t> </a:t>
            </a:r>
          </a:p>
          <a:p>
            <a:pPr>
              <a:lnSpc>
                <a:spcPct val="110000"/>
              </a:lnSpc>
              <a:spcBef>
                <a:spcPts val="0"/>
              </a:spcBef>
              <a:buClr>
                <a:schemeClr val="accent3"/>
              </a:buClr>
            </a:pPr>
            <a:r>
              <a:rPr lang="en-US" sz="2000" dirty="0" smtClean="0"/>
              <a:t>It is one </a:t>
            </a:r>
            <a:r>
              <a:rPr lang="en-US" sz="2000" dirty="0"/>
              <a:t>of the most </a:t>
            </a:r>
            <a:r>
              <a:rPr lang="en-US" sz="2000" dirty="0" smtClean="0"/>
              <a:t>common </a:t>
            </a:r>
            <a:r>
              <a:rPr lang="en-US" sz="2000" dirty="0"/>
              <a:t>vaccine-preventable diseases </a:t>
            </a:r>
            <a:r>
              <a:rPr lang="en-US" sz="2000" dirty="0" smtClean="0"/>
              <a:t>in</a:t>
            </a:r>
            <a:br>
              <a:rPr lang="en-US" sz="2000" dirty="0" smtClean="0"/>
            </a:br>
            <a:r>
              <a:rPr lang="en-US" sz="2000" dirty="0" smtClean="0"/>
              <a:t>the </a:t>
            </a:r>
            <a:r>
              <a:rPr lang="en-US" sz="2000" dirty="0"/>
              <a:t>United </a:t>
            </a:r>
            <a:r>
              <a:rPr lang="en-US" sz="2000" dirty="0" smtClean="0"/>
              <a:t>States and affects all</a:t>
            </a:r>
            <a:br>
              <a:rPr lang="en-US" sz="2000" dirty="0" smtClean="0"/>
            </a:br>
            <a:r>
              <a:rPr lang="en-US" sz="2000" dirty="0" smtClean="0"/>
              <a:t>age groups from infants to adults. </a:t>
            </a:r>
            <a:br>
              <a:rPr lang="en-US" sz="2000" dirty="0" smtClean="0"/>
            </a:br>
            <a:endParaRPr lang="en-US" sz="2000" dirty="0"/>
          </a:p>
          <a:p>
            <a:pPr>
              <a:lnSpc>
                <a:spcPct val="110000"/>
              </a:lnSpc>
              <a:spcBef>
                <a:spcPts val="0"/>
              </a:spcBef>
              <a:buClr>
                <a:schemeClr val="accent3"/>
              </a:buClr>
            </a:pPr>
            <a:r>
              <a:rPr lang="en-US" sz="2000" dirty="0" smtClean="0"/>
              <a:t>Many </a:t>
            </a:r>
            <a:r>
              <a:rPr lang="en-US" sz="2000" dirty="0"/>
              <a:t>infants </a:t>
            </a:r>
            <a:r>
              <a:rPr lang="en-US" sz="2000" dirty="0" smtClean="0"/>
              <a:t>with </a:t>
            </a:r>
            <a:r>
              <a:rPr lang="en-US" sz="2000" dirty="0" err="1" smtClean="0"/>
              <a:t>pertussis</a:t>
            </a:r>
            <a:r>
              <a:rPr lang="en-US" sz="2000" dirty="0" smtClean="0"/>
              <a:t> </a:t>
            </a:r>
            <a:r>
              <a:rPr lang="en-US" sz="2000" dirty="0"/>
              <a:t>are infected </a:t>
            </a:r>
            <a:r>
              <a:rPr lang="en-US" sz="2000" dirty="0" smtClean="0"/>
              <a:t>by siblings</a:t>
            </a:r>
            <a:r>
              <a:rPr lang="en-US" sz="2000" dirty="0"/>
              <a:t>, parents or other caregivers who might not </a:t>
            </a:r>
            <a:r>
              <a:rPr lang="en-US" sz="2000" dirty="0" smtClean="0"/>
              <a:t>even </a:t>
            </a:r>
            <a:r>
              <a:rPr lang="en-US" sz="2000" dirty="0"/>
              <a:t>know they have </a:t>
            </a:r>
            <a:r>
              <a:rPr lang="en-US" sz="2000" dirty="0" err="1" smtClean="0"/>
              <a:t>pertussis</a:t>
            </a:r>
            <a:r>
              <a:rPr lang="en-US" sz="2000" dirty="0" smtClean="0"/>
              <a:t>. </a:t>
            </a:r>
            <a:endParaRPr lang="en-US" sz="2000" dirty="0"/>
          </a:p>
        </p:txBody>
      </p:sp>
      <p:pic>
        <p:nvPicPr>
          <p:cNvPr id="4" name="Picture 4" descr="sickchildanb044"/>
          <p:cNvPicPr>
            <a:picLocks noChangeAspect="1" noChangeArrowheads="1"/>
          </p:cNvPicPr>
          <p:nvPr/>
        </p:nvPicPr>
        <p:blipFill>
          <a:blip r:embed="rId2" cstate="print"/>
          <a:srcRect/>
          <a:stretch>
            <a:fillRect/>
          </a:stretch>
        </p:blipFill>
        <p:spPr bwMode="auto">
          <a:xfrm>
            <a:off x="5029200" y="2152650"/>
            <a:ext cx="3977640" cy="38671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Autofit/>
          </a:bodyPr>
          <a:lstStyle/>
          <a:p>
            <a:pPr algn="ctr"/>
            <a:r>
              <a:rPr lang="en-US" sz="4000" dirty="0" err="1" smtClean="0">
                <a:solidFill>
                  <a:schemeClr val="bg1"/>
                </a:solidFill>
              </a:rPr>
              <a:t>Pertussis</a:t>
            </a:r>
            <a:r>
              <a:rPr lang="en-US" sz="4000" dirty="0" smtClean="0">
                <a:solidFill>
                  <a:schemeClr val="bg1"/>
                </a:solidFill>
              </a:rPr>
              <a:t> Signs and Symptoms</a:t>
            </a:r>
            <a:endParaRPr lang="en-US" sz="4000" dirty="0">
              <a:solidFill>
                <a:schemeClr val="bg1"/>
              </a:solidFill>
            </a:endParaRPr>
          </a:p>
        </p:txBody>
      </p:sp>
      <p:sp>
        <p:nvSpPr>
          <p:cNvPr id="4" name="Rectangle 3"/>
          <p:cNvSpPr/>
          <p:nvPr/>
        </p:nvSpPr>
        <p:spPr>
          <a:xfrm>
            <a:off x="457200" y="1600200"/>
            <a:ext cx="8229600" cy="50292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457200" y="2895600"/>
            <a:ext cx="8229600" cy="1588"/>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4800600"/>
            <a:ext cx="8229600" cy="1588"/>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57200" y="1650593"/>
            <a:ext cx="8077200" cy="1092607"/>
          </a:xfrm>
          <a:prstGeom prst="rect">
            <a:avLst/>
          </a:prstGeom>
        </p:spPr>
        <p:txBody>
          <a:bodyPr wrap="square">
            <a:spAutoFit/>
          </a:bodyPr>
          <a:lstStyle/>
          <a:p>
            <a:pPr>
              <a:spcAft>
                <a:spcPts val="600"/>
              </a:spcAft>
            </a:pPr>
            <a:r>
              <a:rPr lang="en-US" sz="2000" b="1" dirty="0" smtClean="0"/>
              <a:t>Early symptoms </a:t>
            </a:r>
            <a:r>
              <a:rPr lang="en-US" sz="2000" dirty="0" smtClean="0"/>
              <a:t>– start mild, similar to a common cold</a:t>
            </a:r>
          </a:p>
          <a:p>
            <a:pPr lvl="3">
              <a:buClr>
                <a:schemeClr val="accent3"/>
              </a:buClr>
              <a:buFont typeface="Arial" pitchFamily="34" charset="0"/>
              <a:buChar char="•"/>
            </a:pPr>
            <a:r>
              <a:rPr lang="en-US" sz="2000" dirty="0" smtClean="0"/>
              <a:t>  runny nose 		</a:t>
            </a:r>
            <a:r>
              <a:rPr lang="en-US" sz="2000" dirty="0" smtClean="0">
                <a:solidFill>
                  <a:schemeClr val="accent3"/>
                </a:solidFill>
                <a:latin typeface="Arial"/>
                <a:cs typeface="Arial"/>
              </a:rPr>
              <a:t>• </a:t>
            </a:r>
            <a:r>
              <a:rPr lang="en-US" sz="2000" dirty="0" smtClean="0">
                <a:latin typeface="Arial"/>
                <a:cs typeface="Arial"/>
              </a:rPr>
              <a:t> </a:t>
            </a:r>
            <a:r>
              <a:rPr lang="en-US" sz="2000" dirty="0" smtClean="0"/>
              <a:t>low or no fever</a:t>
            </a:r>
          </a:p>
          <a:p>
            <a:pPr lvl="3">
              <a:buClr>
                <a:schemeClr val="accent3"/>
              </a:buClr>
              <a:buFont typeface="Arial" pitchFamily="34" charset="0"/>
              <a:buChar char="•"/>
            </a:pPr>
            <a:r>
              <a:rPr lang="en-US" sz="2000" dirty="0" smtClean="0"/>
              <a:t>  sneezing			</a:t>
            </a:r>
            <a:r>
              <a:rPr lang="en-US" sz="2000" dirty="0" smtClean="0">
                <a:solidFill>
                  <a:schemeClr val="accent3"/>
                </a:solidFill>
                <a:latin typeface="Arial"/>
                <a:cs typeface="Arial"/>
              </a:rPr>
              <a:t>• </a:t>
            </a:r>
            <a:r>
              <a:rPr lang="en-US" sz="2000" dirty="0" smtClean="0">
                <a:solidFill>
                  <a:schemeClr val="accent1"/>
                </a:solidFill>
                <a:latin typeface="Arial"/>
                <a:cs typeface="Arial"/>
              </a:rPr>
              <a:t> </a:t>
            </a:r>
            <a:r>
              <a:rPr lang="en-US" sz="2000" dirty="0" smtClean="0"/>
              <a:t>mild cough</a:t>
            </a:r>
            <a:endParaRPr lang="en-US" dirty="0" smtClean="0"/>
          </a:p>
        </p:txBody>
      </p:sp>
      <p:sp>
        <p:nvSpPr>
          <p:cNvPr id="12" name="Rectangle 11"/>
          <p:cNvSpPr/>
          <p:nvPr/>
        </p:nvSpPr>
        <p:spPr>
          <a:xfrm>
            <a:off x="457200" y="2971800"/>
            <a:ext cx="8305800" cy="1985159"/>
          </a:xfrm>
          <a:prstGeom prst="rect">
            <a:avLst/>
          </a:prstGeom>
        </p:spPr>
        <p:txBody>
          <a:bodyPr wrap="square">
            <a:spAutoFit/>
          </a:bodyPr>
          <a:lstStyle/>
          <a:p>
            <a:r>
              <a:rPr lang="en-US" sz="2000" b="1" dirty="0" smtClean="0"/>
              <a:t>After 1-2 weeks </a:t>
            </a:r>
            <a:r>
              <a:rPr lang="en-US" sz="2000" dirty="0" smtClean="0"/>
              <a:t>– symptoms can get worse fast and can last for months. Bad coughing attacks can lead to:</a:t>
            </a:r>
          </a:p>
          <a:p>
            <a:pPr lvl="3">
              <a:spcBef>
                <a:spcPts val="600"/>
              </a:spcBef>
              <a:buClr>
                <a:schemeClr val="accent3"/>
              </a:buClr>
              <a:buFont typeface="Arial" pitchFamily="34" charset="0"/>
              <a:buChar char="•"/>
            </a:pPr>
            <a:r>
              <a:rPr lang="en-US" sz="2000" dirty="0" smtClean="0"/>
              <a:t>  vomiting 		</a:t>
            </a:r>
            <a:r>
              <a:rPr lang="en-US" sz="2000" dirty="0" smtClean="0">
                <a:solidFill>
                  <a:schemeClr val="accent3"/>
                </a:solidFill>
                <a:latin typeface="Arial"/>
                <a:cs typeface="Arial"/>
              </a:rPr>
              <a:t>•</a:t>
            </a:r>
            <a:r>
              <a:rPr lang="en-US" sz="2000" dirty="0" smtClean="0">
                <a:latin typeface="Arial"/>
                <a:cs typeface="Arial"/>
              </a:rPr>
              <a:t>  </a:t>
            </a:r>
            <a:r>
              <a:rPr lang="en-US" sz="2000" dirty="0" smtClean="0"/>
              <a:t>problems breathing</a:t>
            </a:r>
          </a:p>
          <a:p>
            <a:pPr lvl="3">
              <a:buClr>
                <a:schemeClr val="accent3"/>
              </a:buClr>
              <a:buFont typeface="Arial" pitchFamily="34" charset="0"/>
              <a:buChar char="•"/>
            </a:pPr>
            <a:r>
              <a:rPr lang="en-US" sz="2000" dirty="0" smtClean="0"/>
              <a:t>  a red or blue face 	</a:t>
            </a:r>
            <a:r>
              <a:rPr lang="en-US" sz="2000" dirty="0" smtClean="0">
                <a:solidFill>
                  <a:schemeClr val="accent3"/>
                </a:solidFill>
                <a:latin typeface="Arial"/>
                <a:cs typeface="Arial"/>
              </a:rPr>
              <a:t>• </a:t>
            </a:r>
            <a:r>
              <a:rPr lang="en-US" sz="2000" dirty="0" smtClean="0">
                <a:latin typeface="Arial"/>
                <a:cs typeface="Arial"/>
              </a:rPr>
              <a:t> </a:t>
            </a:r>
            <a:r>
              <a:rPr lang="en-US" sz="2000" dirty="0" smtClean="0"/>
              <a:t>extreme tiredness</a:t>
            </a:r>
          </a:p>
          <a:p>
            <a:pPr lvl="3">
              <a:buClr>
                <a:schemeClr val="accent3"/>
              </a:buClr>
              <a:buFont typeface="Arial" pitchFamily="34" charset="0"/>
              <a:buChar char="•"/>
            </a:pPr>
            <a:r>
              <a:rPr lang="en-US" sz="2000" dirty="0" smtClean="0"/>
              <a:t>  a “whoop” sound	</a:t>
            </a:r>
            <a:r>
              <a:rPr lang="en-US" sz="2000" dirty="0" smtClean="0">
                <a:solidFill>
                  <a:schemeClr val="accent3"/>
                </a:solidFill>
                <a:latin typeface="Arial"/>
                <a:cs typeface="Arial"/>
              </a:rPr>
              <a:t>•</a:t>
            </a:r>
            <a:r>
              <a:rPr lang="en-US" sz="2000" dirty="0" smtClean="0">
                <a:latin typeface="Arial"/>
                <a:cs typeface="Arial"/>
              </a:rPr>
              <a:t>  </a:t>
            </a:r>
            <a:r>
              <a:rPr lang="en-US" sz="2000" dirty="0" smtClean="0"/>
              <a:t>sweating spells</a:t>
            </a:r>
          </a:p>
          <a:p>
            <a:pPr lvl="2">
              <a:buNone/>
            </a:pPr>
            <a:endParaRPr lang="en-US" dirty="0" smtClean="0"/>
          </a:p>
        </p:txBody>
      </p:sp>
      <p:sp>
        <p:nvSpPr>
          <p:cNvPr id="13" name="Rectangle 12"/>
          <p:cNvSpPr/>
          <p:nvPr/>
        </p:nvSpPr>
        <p:spPr>
          <a:xfrm>
            <a:off x="457200" y="4876815"/>
            <a:ext cx="8229600" cy="1938992"/>
          </a:xfrm>
          <a:prstGeom prst="rect">
            <a:avLst/>
          </a:prstGeom>
        </p:spPr>
        <p:txBody>
          <a:bodyPr wrap="square">
            <a:spAutoFit/>
          </a:bodyPr>
          <a:lstStyle/>
          <a:p>
            <a:pPr>
              <a:spcBef>
                <a:spcPts val="600"/>
              </a:spcBef>
              <a:buClr>
                <a:schemeClr val="accent1"/>
              </a:buClr>
            </a:pPr>
            <a:r>
              <a:rPr lang="en-US" sz="2000" b="1" dirty="0" smtClean="0"/>
              <a:t>Symptoms in infants are different - </a:t>
            </a:r>
            <a:r>
              <a:rPr lang="en-US" sz="2000" dirty="0" smtClean="0"/>
              <a:t>infants younger than six months of age often do not have a cough. In the early stages, infants may:</a:t>
            </a:r>
          </a:p>
          <a:p>
            <a:pPr lvl="3">
              <a:buClr>
                <a:schemeClr val="accent3"/>
              </a:buClr>
              <a:buFont typeface="Arial" pitchFamily="34" charset="0"/>
              <a:buChar char="•"/>
            </a:pPr>
            <a:r>
              <a:rPr lang="en-US" sz="2000" dirty="0" smtClean="0"/>
              <a:t>  gasp or gag 		</a:t>
            </a:r>
            <a:r>
              <a:rPr lang="en-US" sz="2000" dirty="0" smtClean="0">
                <a:solidFill>
                  <a:schemeClr val="accent3"/>
                </a:solidFill>
                <a:latin typeface="Arial"/>
                <a:cs typeface="Arial"/>
              </a:rPr>
              <a:t>•</a:t>
            </a:r>
            <a:r>
              <a:rPr lang="en-US" sz="2000" dirty="0" smtClean="0">
                <a:latin typeface="Arial"/>
                <a:cs typeface="Arial"/>
              </a:rPr>
              <a:t>  </a:t>
            </a:r>
            <a:r>
              <a:rPr lang="en-US" sz="2000" dirty="0" smtClean="0"/>
              <a:t>get very tired</a:t>
            </a:r>
          </a:p>
          <a:p>
            <a:pPr lvl="3">
              <a:buClr>
                <a:schemeClr val="accent3"/>
              </a:buClr>
              <a:buFont typeface="Arial" pitchFamily="34" charset="0"/>
              <a:buChar char="•"/>
            </a:pPr>
            <a:r>
              <a:rPr lang="en-US" sz="2000" dirty="0" smtClean="0"/>
              <a:t>  stop breathing 		</a:t>
            </a:r>
            <a:r>
              <a:rPr lang="en-US" sz="2000" dirty="0" smtClean="0">
                <a:solidFill>
                  <a:schemeClr val="accent3"/>
                </a:solidFill>
                <a:latin typeface="Arial"/>
                <a:cs typeface="Arial"/>
              </a:rPr>
              <a:t>•</a:t>
            </a:r>
            <a:r>
              <a:rPr lang="en-US" sz="2000" dirty="0" smtClean="0">
                <a:latin typeface="Arial"/>
                <a:cs typeface="Arial"/>
              </a:rPr>
              <a:t>  </a:t>
            </a:r>
            <a:r>
              <a:rPr lang="en-US" sz="2000" dirty="0" smtClean="0"/>
              <a:t>have seizures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Why Parents Should Get Vaccinated</a:t>
            </a:r>
            <a:endParaRPr lang="en-US" dirty="0">
              <a:solidFill>
                <a:schemeClr val="bg1"/>
              </a:solidFill>
            </a:endParaRPr>
          </a:p>
        </p:txBody>
      </p:sp>
      <p:sp>
        <p:nvSpPr>
          <p:cNvPr id="5" name="Content Placeholder 4"/>
          <p:cNvSpPr>
            <a:spLocks noGrp="1"/>
          </p:cNvSpPr>
          <p:nvPr>
            <p:ph sz="quarter" idx="2"/>
          </p:nvPr>
        </p:nvSpPr>
        <p:spPr>
          <a:xfrm>
            <a:off x="304800" y="1672894"/>
            <a:ext cx="8458200" cy="4956506"/>
          </a:xfrm>
        </p:spPr>
        <p:txBody>
          <a:bodyPr>
            <a:normAutofit/>
          </a:bodyPr>
          <a:lstStyle/>
          <a:p>
            <a:pPr>
              <a:lnSpc>
                <a:spcPct val="110000"/>
              </a:lnSpc>
              <a:spcBef>
                <a:spcPts val="0"/>
              </a:spcBef>
              <a:buClr>
                <a:schemeClr val="accent3"/>
              </a:buClr>
            </a:pPr>
            <a:r>
              <a:rPr lang="en-US" sz="2000" dirty="0" smtClean="0"/>
              <a:t>Protection from the </a:t>
            </a:r>
            <a:r>
              <a:rPr lang="en-US" sz="2000" dirty="0" err="1" smtClean="0"/>
              <a:t>pertussis</a:t>
            </a:r>
            <a:r>
              <a:rPr lang="en-US" sz="2000" dirty="0" smtClean="0"/>
              <a:t> vaccine you received as a child provides little to no protection five to ten years after the last dose.</a:t>
            </a:r>
            <a:br>
              <a:rPr lang="en-US" sz="2000" dirty="0" smtClean="0"/>
            </a:br>
            <a:endParaRPr lang="en-US" sz="2000" dirty="0" smtClean="0"/>
          </a:p>
          <a:p>
            <a:pPr>
              <a:lnSpc>
                <a:spcPct val="110000"/>
              </a:lnSpc>
              <a:spcBef>
                <a:spcPts val="0"/>
              </a:spcBef>
              <a:buClr>
                <a:schemeClr val="accent3"/>
              </a:buClr>
            </a:pPr>
            <a:r>
              <a:rPr lang="en-US" sz="2000" dirty="0" smtClean="0"/>
              <a:t>Babies often catch the illness from a family member or other caregiver.</a:t>
            </a:r>
          </a:p>
          <a:p>
            <a:pPr>
              <a:lnSpc>
                <a:spcPct val="130000"/>
              </a:lnSpc>
              <a:spcBef>
                <a:spcPts val="0"/>
              </a:spcBef>
              <a:buClr>
                <a:schemeClr val="accent3"/>
              </a:buClr>
              <a:buNone/>
            </a:pPr>
            <a:endParaRPr lang="en-US" sz="2000" dirty="0" smtClean="0"/>
          </a:p>
          <a:p>
            <a:pPr lvl="0">
              <a:lnSpc>
                <a:spcPct val="130000"/>
              </a:lnSpc>
              <a:spcBef>
                <a:spcPts val="0"/>
              </a:spcBef>
              <a:buClr>
                <a:schemeClr val="accent3"/>
              </a:buClr>
            </a:pPr>
            <a:r>
              <a:rPr lang="en-US" sz="2000" dirty="0" err="1" smtClean="0"/>
              <a:t>Pertussis</a:t>
            </a:r>
            <a:r>
              <a:rPr lang="en-US" sz="2000" dirty="0" smtClean="0"/>
              <a:t> is most severe for infants.</a:t>
            </a:r>
          </a:p>
          <a:p>
            <a:pPr marL="1143000" lvl="5" indent="-288925">
              <a:lnSpc>
                <a:spcPct val="110000"/>
              </a:lnSpc>
              <a:spcBef>
                <a:spcPts val="0"/>
              </a:spcBef>
              <a:buFont typeface="Arial" pitchFamily="34" charset="0"/>
              <a:buChar char="•"/>
            </a:pPr>
            <a:r>
              <a:rPr lang="en-US" sz="2000" dirty="0" smtClean="0"/>
              <a:t>More than half of infants (under one year of age) are hospitalized.</a:t>
            </a:r>
          </a:p>
          <a:p>
            <a:pPr marL="1143000" lvl="5" indent="-288925">
              <a:lnSpc>
                <a:spcPct val="130000"/>
              </a:lnSpc>
              <a:spcBef>
                <a:spcPts val="0"/>
              </a:spcBef>
              <a:buFont typeface="Arial" pitchFamily="34" charset="0"/>
              <a:buChar char="•"/>
            </a:pPr>
            <a:r>
              <a:rPr lang="en-US" sz="2000" dirty="0" smtClean="0"/>
              <a:t>1 in 5 infants with </a:t>
            </a:r>
            <a:r>
              <a:rPr lang="en-US" sz="2000" dirty="0" err="1" smtClean="0"/>
              <a:t>pertussis</a:t>
            </a:r>
            <a:r>
              <a:rPr lang="en-US" sz="2000" dirty="0" smtClean="0"/>
              <a:t> get pneumonia.</a:t>
            </a:r>
          </a:p>
          <a:p>
            <a:pPr marL="1143000" lvl="5" indent="-288925">
              <a:lnSpc>
                <a:spcPct val="110000"/>
              </a:lnSpc>
              <a:spcBef>
                <a:spcPts val="0"/>
              </a:spcBef>
              <a:buFont typeface="Arial" pitchFamily="34" charset="0"/>
              <a:buChar char="•"/>
            </a:pPr>
            <a:r>
              <a:rPr lang="en-US" sz="2000" dirty="0" smtClean="0"/>
              <a:t>Infants with </a:t>
            </a:r>
            <a:r>
              <a:rPr lang="en-US" sz="2000" dirty="0" err="1" smtClean="0"/>
              <a:t>pertussis</a:t>
            </a:r>
            <a:r>
              <a:rPr lang="en-US" sz="2000" dirty="0" smtClean="0"/>
              <a:t> can develop convulsions or uncontrolled shaking.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pPr algn="ctr"/>
            <a:r>
              <a:rPr lang="en-US" dirty="0" smtClean="0">
                <a:solidFill>
                  <a:schemeClr val="bg1"/>
                </a:solidFill>
              </a:rPr>
              <a:t>Vaccination for Children</a:t>
            </a:r>
            <a:endParaRPr lang="en-US" dirty="0">
              <a:solidFill>
                <a:schemeClr val="bg1"/>
              </a:solidFill>
            </a:endParaRPr>
          </a:p>
        </p:txBody>
      </p:sp>
      <p:sp>
        <p:nvSpPr>
          <p:cNvPr id="5" name="Content Placeholder 4"/>
          <p:cNvSpPr>
            <a:spLocks noGrp="1"/>
          </p:cNvSpPr>
          <p:nvPr>
            <p:ph sz="quarter" idx="2"/>
          </p:nvPr>
        </p:nvSpPr>
        <p:spPr>
          <a:xfrm>
            <a:off x="304800" y="1676400"/>
            <a:ext cx="5105400" cy="5181600"/>
          </a:xfrm>
        </p:spPr>
        <p:txBody>
          <a:bodyPr>
            <a:noAutofit/>
          </a:bodyPr>
          <a:lstStyle/>
          <a:p>
            <a:pPr lvl="0">
              <a:lnSpc>
                <a:spcPct val="110000"/>
              </a:lnSpc>
              <a:spcBef>
                <a:spcPts val="0"/>
              </a:spcBef>
              <a:buClr>
                <a:schemeClr val="accent3"/>
              </a:buClr>
            </a:pPr>
            <a:r>
              <a:rPr lang="en-US" sz="2000" dirty="0" smtClean="0"/>
              <a:t>The diphtheria, tetanus, </a:t>
            </a:r>
            <a:r>
              <a:rPr lang="en-US" sz="2000" dirty="0" err="1" smtClean="0"/>
              <a:t>pertussis</a:t>
            </a:r>
            <a:r>
              <a:rPr lang="en-US" sz="2000" dirty="0" smtClean="0"/>
              <a:t> (</a:t>
            </a:r>
            <a:r>
              <a:rPr lang="en-US" sz="2000" dirty="0" err="1" smtClean="0"/>
              <a:t>DTaP</a:t>
            </a:r>
            <a:r>
              <a:rPr lang="en-US" sz="2000" dirty="0" smtClean="0"/>
              <a:t>) vaccine is recommended</a:t>
            </a:r>
            <a:br>
              <a:rPr lang="en-US" sz="2000" dirty="0" smtClean="0"/>
            </a:br>
            <a:r>
              <a:rPr lang="en-US" sz="2000" dirty="0" smtClean="0"/>
              <a:t>for infants, beginning at two</a:t>
            </a:r>
            <a:br>
              <a:rPr lang="en-US" sz="2000" dirty="0" smtClean="0"/>
            </a:br>
            <a:r>
              <a:rPr lang="en-US" sz="2000" dirty="0" smtClean="0"/>
              <a:t>months of age.</a:t>
            </a:r>
          </a:p>
          <a:p>
            <a:pPr lvl="0">
              <a:lnSpc>
                <a:spcPct val="110000"/>
              </a:lnSpc>
              <a:spcBef>
                <a:spcPts val="0"/>
              </a:spcBef>
              <a:buClr>
                <a:schemeClr val="accent3"/>
              </a:buClr>
              <a:buNone/>
            </a:pPr>
            <a:endParaRPr lang="en-US" sz="2000" dirty="0" smtClean="0"/>
          </a:p>
          <a:p>
            <a:pPr lvl="0">
              <a:lnSpc>
                <a:spcPct val="110000"/>
              </a:lnSpc>
              <a:spcBef>
                <a:spcPts val="0"/>
              </a:spcBef>
              <a:buClr>
                <a:schemeClr val="accent3"/>
              </a:buClr>
            </a:pPr>
            <a:r>
              <a:rPr lang="en-US" sz="2000" dirty="0" smtClean="0"/>
              <a:t>Children should have four to five doses of the </a:t>
            </a:r>
            <a:r>
              <a:rPr lang="en-US" sz="2000" dirty="0" err="1" smtClean="0"/>
              <a:t>DTaP</a:t>
            </a:r>
            <a:r>
              <a:rPr lang="en-US" sz="2000" dirty="0" smtClean="0"/>
              <a:t> vaccine by the</a:t>
            </a:r>
            <a:br>
              <a:rPr lang="en-US" sz="2000" dirty="0" smtClean="0"/>
            </a:br>
            <a:r>
              <a:rPr lang="en-US" sz="2000" dirty="0" smtClean="0"/>
              <a:t>time they enter kindergarten. </a:t>
            </a:r>
            <a:br>
              <a:rPr lang="en-US" sz="2000" dirty="0" smtClean="0"/>
            </a:br>
            <a:endParaRPr lang="en-US" sz="2000" dirty="0" smtClean="0"/>
          </a:p>
          <a:p>
            <a:pPr>
              <a:lnSpc>
                <a:spcPct val="110000"/>
              </a:lnSpc>
              <a:spcBef>
                <a:spcPts val="0"/>
              </a:spcBef>
              <a:buClr>
                <a:schemeClr val="accent3"/>
              </a:buClr>
            </a:pPr>
            <a:r>
              <a:rPr lang="en-US" sz="2000" dirty="0" smtClean="0"/>
              <a:t>To get the best protection, all five</a:t>
            </a:r>
            <a:br>
              <a:rPr lang="en-US" sz="2000" dirty="0" smtClean="0"/>
            </a:br>
            <a:r>
              <a:rPr lang="en-US" sz="2000" dirty="0" smtClean="0"/>
              <a:t>doses of </a:t>
            </a:r>
            <a:r>
              <a:rPr lang="en-US" sz="2000" dirty="0" err="1" smtClean="0"/>
              <a:t>DTaP</a:t>
            </a:r>
            <a:r>
              <a:rPr lang="en-US" sz="2000" dirty="0" smtClean="0"/>
              <a:t> should be given on time according to the recommended immunization schedule for children.</a:t>
            </a:r>
          </a:p>
          <a:p>
            <a:pPr lvl="0">
              <a:lnSpc>
                <a:spcPct val="120000"/>
              </a:lnSpc>
              <a:spcBef>
                <a:spcPts val="0"/>
              </a:spcBef>
              <a:buNone/>
            </a:pPr>
            <a:r>
              <a:rPr lang="en-US" sz="2000" dirty="0" smtClean="0"/>
              <a:t/>
            </a:r>
            <a:br>
              <a:rPr lang="en-US" sz="2000" dirty="0" smtClean="0"/>
            </a:br>
            <a:endParaRPr lang="en-US" sz="2000" dirty="0" smtClean="0"/>
          </a:p>
        </p:txBody>
      </p:sp>
      <p:graphicFrame>
        <p:nvGraphicFramePr>
          <p:cNvPr id="6" name="Table 5"/>
          <p:cNvGraphicFramePr>
            <a:graphicFrameLocks noGrp="1"/>
          </p:cNvGraphicFramePr>
          <p:nvPr/>
        </p:nvGraphicFramePr>
        <p:xfrm>
          <a:off x="5334000" y="2362200"/>
          <a:ext cx="3429000" cy="2468880"/>
        </p:xfrm>
        <a:graphic>
          <a:graphicData uri="http://schemas.openxmlformats.org/drawingml/2006/table">
            <a:tbl>
              <a:tblPr firstRow="1" bandRow="1">
                <a:tableStyleId>{5C22544A-7EE6-4342-B048-85BDC9FD1C3A}</a:tableStyleId>
              </a:tblPr>
              <a:tblGrid>
                <a:gridCol w="1752600"/>
                <a:gridCol w="1676400"/>
              </a:tblGrid>
              <a:tr h="137160">
                <a:tc>
                  <a:txBody>
                    <a:bodyPr/>
                    <a:lstStyle/>
                    <a:p>
                      <a:r>
                        <a:rPr lang="en-US" dirty="0" smtClean="0"/>
                        <a:t>Age</a:t>
                      </a:r>
                      <a:endParaRPr lang="en-US" dirty="0"/>
                    </a:p>
                  </a:txBody>
                  <a:tcPr/>
                </a:tc>
                <a:tc>
                  <a:txBody>
                    <a:bodyPr/>
                    <a:lstStyle/>
                    <a:p>
                      <a:r>
                        <a:rPr lang="en-US" dirty="0" smtClean="0"/>
                        <a:t>Dose</a:t>
                      </a:r>
                      <a:endParaRPr lang="en-US" dirty="0"/>
                    </a:p>
                  </a:txBody>
                  <a:tcPr/>
                </a:tc>
              </a:tr>
              <a:tr h="289560">
                <a:tc>
                  <a:txBody>
                    <a:bodyPr/>
                    <a:lstStyle/>
                    <a:p>
                      <a:r>
                        <a:rPr lang="en-US" dirty="0" smtClean="0"/>
                        <a:t>2 months</a:t>
                      </a:r>
                      <a:endParaRPr lang="en-US" dirty="0"/>
                    </a:p>
                  </a:txBody>
                  <a:tcPr>
                    <a:solidFill>
                      <a:schemeClr val="accent3">
                        <a:lumMod val="20000"/>
                        <a:lumOff val="80000"/>
                      </a:schemeClr>
                    </a:solidFill>
                  </a:tcPr>
                </a:tc>
                <a:tc>
                  <a:txBody>
                    <a:bodyPr/>
                    <a:lstStyle/>
                    <a:p>
                      <a:r>
                        <a:rPr lang="en-US" dirty="0" smtClean="0"/>
                        <a:t>1</a:t>
                      </a:r>
                      <a:r>
                        <a:rPr lang="en-US" baseline="30000" dirty="0" smtClean="0"/>
                        <a:t>st</a:t>
                      </a:r>
                      <a:endParaRPr lang="en-US" dirty="0"/>
                    </a:p>
                  </a:txBody>
                  <a:tcPr>
                    <a:solidFill>
                      <a:schemeClr val="accent3">
                        <a:lumMod val="20000"/>
                        <a:lumOff val="80000"/>
                      </a:schemeClr>
                    </a:solidFill>
                  </a:tcPr>
                </a:tc>
              </a:tr>
              <a:tr h="289560">
                <a:tc>
                  <a:txBody>
                    <a:bodyPr/>
                    <a:lstStyle/>
                    <a:p>
                      <a:r>
                        <a:rPr lang="en-US" dirty="0" smtClean="0"/>
                        <a:t>4 months</a:t>
                      </a:r>
                      <a:endParaRPr lang="en-US" dirty="0"/>
                    </a:p>
                  </a:txBody>
                  <a:tcPr>
                    <a:solidFill>
                      <a:schemeClr val="accent1">
                        <a:lumMod val="40000"/>
                        <a:lumOff val="60000"/>
                      </a:schemeClr>
                    </a:solidFill>
                  </a:tcPr>
                </a:tc>
                <a:tc>
                  <a:txBody>
                    <a:bodyPr/>
                    <a:lstStyle/>
                    <a:p>
                      <a:r>
                        <a:rPr lang="en-US" dirty="0" smtClean="0"/>
                        <a:t>2</a:t>
                      </a:r>
                      <a:r>
                        <a:rPr lang="en-US" baseline="30000" dirty="0" smtClean="0"/>
                        <a:t>nd</a:t>
                      </a:r>
                      <a:endParaRPr lang="en-US" dirty="0"/>
                    </a:p>
                  </a:txBody>
                  <a:tcPr>
                    <a:solidFill>
                      <a:schemeClr val="accent1">
                        <a:lumMod val="40000"/>
                        <a:lumOff val="60000"/>
                      </a:schemeClr>
                    </a:solidFill>
                  </a:tcPr>
                </a:tc>
              </a:tr>
              <a:tr h="289560">
                <a:tc>
                  <a:txBody>
                    <a:bodyPr/>
                    <a:lstStyle/>
                    <a:p>
                      <a:r>
                        <a:rPr lang="en-US" dirty="0" smtClean="0"/>
                        <a:t>6 months</a:t>
                      </a:r>
                      <a:endParaRPr lang="en-US" dirty="0"/>
                    </a:p>
                  </a:txBody>
                  <a:tcPr>
                    <a:solidFill>
                      <a:schemeClr val="accent3">
                        <a:lumMod val="20000"/>
                        <a:lumOff val="80000"/>
                      </a:schemeClr>
                    </a:solidFill>
                  </a:tcPr>
                </a:tc>
                <a:tc>
                  <a:txBody>
                    <a:bodyPr/>
                    <a:lstStyle/>
                    <a:p>
                      <a:r>
                        <a:rPr lang="en-US" dirty="0" smtClean="0"/>
                        <a:t>3</a:t>
                      </a:r>
                      <a:r>
                        <a:rPr lang="en-US" baseline="30000" dirty="0" smtClean="0"/>
                        <a:t>rd</a:t>
                      </a:r>
                      <a:endParaRPr lang="en-US" dirty="0"/>
                    </a:p>
                  </a:txBody>
                  <a:tcPr>
                    <a:solidFill>
                      <a:schemeClr val="accent3">
                        <a:lumMod val="20000"/>
                        <a:lumOff val="80000"/>
                      </a:schemeClr>
                    </a:solidFill>
                  </a:tcPr>
                </a:tc>
              </a:tr>
              <a:tr h="289560">
                <a:tc>
                  <a:txBody>
                    <a:bodyPr/>
                    <a:lstStyle/>
                    <a:p>
                      <a:r>
                        <a:rPr lang="en-US" dirty="0" smtClean="0"/>
                        <a:t>15-18 months</a:t>
                      </a:r>
                      <a:endParaRPr lang="en-US" dirty="0"/>
                    </a:p>
                  </a:txBody>
                  <a:tcPr>
                    <a:solidFill>
                      <a:schemeClr val="accent1">
                        <a:lumMod val="40000"/>
                        <a:lumOff val="60000"/>
                      </a:schemeClr>
                    </a:solidFill>
                  </a:tcPr>
                </a:tc>
                <a:tc>
                  <a:txBody>
                    <a:bodyPr/>
                    <a:lstStyle/>
                    <a:p>
                      <a:r>
                        <a:rPr lang="en-US" dirty="0" smtClean="0"/>
                        <a:t>4</a:t>
                      </a:r>
                      <a:r>
                        <a:rPr lang="en-US" baseline="30000" dirty="0" smtClean="0"/>
                        <a:t>th</a:t>
                      </a:r>
                      <a:endParaRPr lang="en-US" dirty="0"/>
                    </a:p>
                  </a:txBody>
                  <a:tcPr>
                    <a:solidFill>
                      <a:schemeClr val="accent1">
                        <a:lumMod val="40000"/>
                        <a:lumOff val="60000"/>
                      </a:schemeClr>
                    </a:solidFill>
                  </a:tcPr>
                </a:tc>
              </a:tr>
              <a:tr h="289560">
                <a:tc>
                  <a:txBody>
                    <a:bodyPr/>
                    <a:lstStyle/>
                    <a:p>
                      <a:r>
                        <a:rPr lang="en-US" dirty="0" smtClean="0"/>
                        <a:t>4-6 years</a:t>
                      </a:r>
                      <a:endParaRPr lang="en-US" dirty="0"/>
                    </a:p>
                  </a:txBody>
                  <a:tcPr>
                    <a:solidFill>
                      <a:schemeClr val="accent3">
                        <a:lumMod val="20000"/>
                        <a:lumOff val="80000"/>
                      </a:schemeClr>
                    </a:solidFill>
                  </a:tcPr>
                </a:tc>
                <a:tc>
                  <a:txBody>
                    <a:bodyPr/>
                    <a:lstStyle/>
                    <a:p>
                      <a:r>
                        <a:rPr lang="en-US" dirty="0" smtClean="0"/>
                        <a:t>5</a:t>
                      </a:r>
                      <a:r>
                        <a:rPr lang="en-US" baseline="30000" dirty="0" smtClean="0"/>
                        <a:t>th</a:t>
                      </a:r>
                      <a:endParaRPr lang="en-US" dirty="0"/>
                    </a:p>
                  </a:txBody>
                  <a:tcPr>
                    <a:solidFill>
                      <a:schemeClr val="accent3">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250950"/>
          </a:xfrm>
          <a:solidFill>
            <a:schemeClr val="accent1"/>
          </a:solidFill>
        </p:spPr>
        <p:txBody>
          <a:bodyPr>
            <a:noAutofit/>
          </a:bodyPr>
          <a:lstStyle/>
          <a:p>
            <a:pPr algn="ctr"/>
            <a:r>
              <a:rPr lang="en-US" dirty="0" smtClean="0">
                <a:solidFill>
                  <a:schemeClr val="bg1"/>
                </a:solidFill>
              </a:rPr>
              <a:t>Vaccination for Adolescents/Adults</a:t>
            </a:r>
            <a:endParaRPr lang="en-US" dirty="0">
              <a:solidFill>
                <a:schemeClr val="bg1"/>
              </a:solidFill>
            </a:endParaRPr>
          </a:p>
        </p:txBody>
      </p:sp>
      <p:sp>
        <p:nvSpPr>
          <p:cNvPr id="5" name="Content Placeholder 4"/>
          <p:cNvSpPr>
            <a:spLocks noGrp="1"/>
          </p:cNvSpPr>
          <p:nvPr>
            <p:ph sz="quarter" idx="2"/>
          </p:nvPr>
        </p:nvSpPr>
        <p:spPr>
          <a:xfrm>
            <a:off x="304800" y="1672894"/>
            <a:ext cx="8382000" cy="5185106"/>
          </a:xfrm>
        </p:spPr>
        <p:txBody>
          <a:bodyPr>
            <a:noAutofit/>
          </a:bodyPr>
          <a:lstStyle/>
          <a:p>
            <a:pPr lvl="0">
              <a:lnSpc>
                <a:spcPct val="110000"/>
              </a:lnSpc>
              <a:spcBef>
                <a:spcPts val="0"/>
              </a:spcBef>
              <a:buClr>
                <a:schemeClr val="accent3"/>
              </a:buClr>
            </a:pPr>
            <a:r>
              <a:rPr lang="en-US" sz="1900" dirty="0" smtClean="0"/>
              <a:t>The tetanus, diphtheria, </a:t>
            </a:r>
            <a:r>
              <a:rPr lang="en-US" sz="1900" dirty="0" err="1" smtClean="0"/>
              <a:t>pertussis</a:t>
            </a:r>
            <a:r>
              <a:rPr lang="en-US" sz="1900" dirty="0" smtClean="0"/>
              <a:t> (</a:t>
            </a:r>
            <a:r>
              <a:rPr lang="en-US" sz="1900" dirty="0" err="1" smtClean="0"/>
              <a:t>Tdap</a:t>
            </a:r>
            <a:r>
              <a:rPr lang="en-US" sz="1900" dirty="0" smtClean="0"/>
              <a:t>) vaccine is recommended for adolescents at 11-12 years of age. </a:t>
            </a:r>
            <a:br>
              <a:rPr lang="en-US" sz="1900" dirty="0" smtClean="0"/>
            </a:br>
            <a:endParaRPr lang="en-US" sz="1900" dirty="0" smtClean="0"/>
          </a:p>
          <a:p>
            <a:pPr lvl="0">
              <a:lnSpc>
                <a:spcPct val="110000"/>
              </a:lnSpc>
              <a:spcBef>
                <a:spcPts val="0"/>
              </a:spcBef>
              <a:buClr>
                <a:schemeClr val="accent3"/>
              </a:buClr>
            </a:pPr>
            <a:r>
              <a:rPr lang="en-US" sz="1900" dirty="0" smtClean="0"/>
              <a:t>A single dose of </a:t>
            </a:r>
            <a:r>
              <a:rPr lang="en-US" sz="1900" dirty="0" err="1" smtClean="0"/>
              <a:t>Tdap</a:t>
            </a:r>
            <a:r>
              <a:rPr lang="en-US" sz="1900" dirty="0" smtClean="0"/>
              <a:t> vaccine is also recommended for adults up to 64 years of age who have close contact with infants less than 12 months of age to reduce the risk for spreading pertussis and  to prevent the disease in others.</a:t>
            </a:r>
            <a:br>
              <a:rPr lang="en-US" sz="1900" dirty="0" smtClean="0"/>
            </a:br>
            <a:endParaRPr lang="en-US" sz="1900" dirty="0" smtClean="0"/>
          </a:p>
          <a:p>
            <a:pPr lvl="0">
              <a:lnSpc>
                <a:spcPct val="120000"/>
              </a:lnSpc>
              <a:spcBef>
                <a:spcPts val="0"/>
              </a:spcBef>
              <a:buClr>
                <a:schemeClr val="accent3"/>
              </a:buClr>
            </a:pPr>
            <a:r>
              <a:rPr lang="en-US" sz="1900" dirty="0" smtClean="0"/>
              <a:t>Adults who should get </a:t>
            </a:r>
            <a:r>
              <a:rPr lang="en-US" sz="1900" dirty="0" err="1" smtClean="0"/>
              <a:t>Tdap</a:t>
            </a:r>
            <a:r>
              <a:rPr lang="en-US" sz="1900" dirty="0" smtClean="0"/>
              <a:t> vaccine:</a:t>
            </a:r>
          </a:p>
          <a:p>
            <a:pPr marL="808038" lvl="5" indent="169863">
              <a:buFont typeface="Arial" pitchFamily="34" charset="0"/>
              <a:buChar char="•"/>
            </a:pPr>
            <a:r>
              <a:rPr lang="en-US" sz="1900" dirty="0" smtClean="0"/>
              <a:t> Parents	</a:t>
            </a:r>
          </a:p>
          <a:p>
            <a:pPr marL="808038" lvl="5" indent="169863">
              <a:buFont typeface="Arial" pitchFamily="34" charset="0"/>
              <a:buChar char="•"/>
            </a:pPr>
            <a:r>
              <a:rPr lang="en-US" sz="1900" dirty="0" smtClean="0"/>
              <a:t> Grandparents			</a:t>
            </a:r>
          </a:p>
          <a:p>
            <a:pPr marL="808038" lvl="5" indent="169863">
              <a:buFont typeface="Arial" pitchFamily="34" charset="0"/>
              <a:buChar char="•"/>
            </a:pPr>
            <a:r>
              <a:rPr lang="en-US" sz="1900" dirty="0" smtClean="0"/>
              <a:t> Child care providers		</a:t>
            </a:r>
          </a:p>
          <a:p>
            <a:pPr marL="808038" lvl="5" indent="169863">
              <a:buFont typeface="Arial" pitchFamily="34" charset="0"/>
              <a:buChar char="•"/>
            </a:pPr>
            <a:r>
              <a:rPr lang="en-US" sz="1900" dirty="0" smtClean="0"/>
              <a:t> Health care workers</a:t>
            </a:r>
          </a:p>
          <a:p>
            <a:pPr marL="808038" lvl="5" indent="169863">
              <a:buFont typeface="Arial" pitchFamily="34" charset="0"/>
              <a:buChar char="•"/>
            </a:pPr>
            <a:r>
              <a:rPr lang="en-US" sz="1900" dirty="0" smtClean="0"/>
              <a:t> Women who are planning to become pregnant</a:t>
            </a:r>
            <a:endParaRPr lang="en-US" sz="1900" dirty="0"/>
          </a:p>
        </p:txBody>
      </p:sp>
      <p:pic>
        <p:nvPicPr>
          <p:cNvPr id="2050" name="Picture 2" descr="MP900409607[1]"/>
          <p:cNvPicPr>
            <a:picLocks noChangeAspect="1" noChangeArrowheads="1"/>
          </p:cNvPicPr>
          <p:nvPr/>
        </p:nvPicPr>
        <p:blipFill>
          <a:blip r:embed="rId2" cstate="print"/>
          <a:srcRect t="1791" r="7793" b="4843"/>
          <a:stretch>
            <a:fillRect/>
          </a:stretch>
        </p:blipFill>
        <p:spPr bwMode="auto">
          <a:xfrm flipH="1">
            <a:off x="5638800" y="3886200"/>
            <a:ext cx="2678112" cy="1813070"/>
          </a:xfrm>
          <a:prstGeom prst="rect">
            <a:avLst/>
          </a:prstGeom>
          <a:noFill/>
          <a:ln w="15875" algn="in">
            <a:solidFill>
              <a:schemeClr val="accent1">
                <a:lumMod val="75000"/>
              </a:schemeClr>
            </a:solid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304800" y="1752600"/>
            <a:ext cx="5029200" cy="4525963"/>
          </a:xfrm>
        </p:spPr>
        <p:txBody>
          <a:bodyPr>
            <a:normAutofit fontScale="70000" lnSpcReduction="20000"/>
          </a:bodyPr>
          <a:lstStyle/>
          <a:p>
            <a:pPr>
              <a:lnSpc>
                <a:spcPct val="130000"/>
              </a:lnSpc>
              <a:spcBef>
                <a:spcPts val="0"/>
              </a:spcBef>
              <a:buClr>
                <a:schemeClr val="accent3"/>
              </a:buClr>
            </a:pPr>
            <a:r>
              <a:rPr lang="en-US" dirty="0" smtClean="0"/>
              <a:t>Are you…</a:t>
            </a:r>
          </a:p>
          <a:p>
            <a:pPr lvl="1">
              <a:lnSpc>
                <a:spcPct val="130000"/>
              </a:lnSpc>
              <a:spcBef>
                <a:spcPts val="0"/>
              </a:spcBef>
              <a:buClr>
                <a:schemeClr val="accent3"/>
              </a:buClr>
              <a:buFont typeface="Arial" pitchFamily="34" charset="0"/>
              <a:buChar char="•"/>
            </a:pPr>
            <a:r>
              <a:rPr lang="en-US" sz="2900" dirty="0" smtClean="0"/>
              <a:t>planning on becoming pregnant?</a:t>
            </a:r>
          </a:p>
          <a:p>
            <a:pPr lvl="1">
              <a:lnSpc>
                <a:spcPct val="130000"/>
              </a:lnSpc>
              <a:spcBef>
                <a:spcPts val="0"/>
              </a:spcBef>
              <a:buClr>
                <a:schemeClr val="accent3"/>
              </a:buClr>
              <a:buFont typeface="Arial" pitchFamily="34" charset="0"/>
              <a:buChar char="•"/>
            </a:pPr>
            <a:r>
              <a:rPr lang="en-US" sz="2900" dirty="0" smtClean="0"/>
              <a:t>currently pregnant?</a:t>
            </a:r>
          </a:p>
          <a:p>
            <a:pPr lvl="0"/>
            <a:endParaRPr lang="en-US" dirty="0" smtClean="0"/>
          </a:p>
          <a:p>
            <a:pPr>
              <a:lnSpc>
                <a:spcPct val="130000"/>
              </a:lnSpc>
              <a:spcBef>
                <a:spcPts val="0"/>
              </a:spcBef>
              <a:buClr>
                <a:schemeClr val="accent3"/>
              </a:buClr>
            </a:pPr>
            <a:r>
              <a:rPr lang="en-US" dirty="0" smtClean="0"/>
              <a:t>Talk to your doctor about getting the </a:t>
            </a:r>
            <a:r>
              <a:rPr lang="en-US" dirty="0" err="1" smtClean="0"/>
              <a:t>Tdap</a:t>
            </a:r>
            <a:r>
              <a:rPr lang="en-US" dirty="0" smtClean="0"/>
              <a:t> vaccine. Don’t risk spreading this disease to your baby. </a:t>
            </a:r>
          </a:p>
          <a:p>
            <a:pPr lvl="0">
              <a:buNone/>
            </a:pPr>
            <a:endParaRPr lang="en-US" dirty="0" smtClean="0"/>
          </a:p>
          <a:p>
            <a:pPr>
              <a:lnSpc>
                <a:spcPct val="130000"/>
              </a:lnSpc>
              <a:spcBef>
                <a:spcPts val="0"/>
              </a:spcBef>
              <a:buClr>
                <a:schemeClr val="accent3"/>
              </a:buClr>
            </a:pPr>
            <a:r>
              <a:rPr lang="en-US" dirty="0" smtClean="0"/>
              <a:t>All people around your baby should be vaccinated with </a:t>
            </a:r>
            <a:r>
              <a:rPr lang="en-US" dirty="0" err="1" smtClean="0"/>
              <a:t>Tdap</a:t>
            </a:r>
            <a:r>
              <a:rPr lang="en-US" dirty="0" smtClean="0"/>
              <a:t> (siblings, grandparents, aunts, uncles, nannies, caregivers, childcare </a:t>
            </a:r>
            <a:br>
              <a:rPr lang="en-US" dirty="0" smtClean="0"/>
            </a:br>
            <a:r>
              <a:rPr lang="en-US" dirty="0" smtClean="0"/>
              <a:t>staff, etc). </a:t>
            </a:r>
          </a:p>
          <a:p>
            <a:endParaRPr lang="en-US" dirty="0"/>
          </a:p>
        </p:txBody>
      </p:sp>
      <p:sp>
        <p:nvSpPr>
          <p:cNvPr id="2" name="Title 1"/>
          <p:cNvSpPr>
            <a:spLocks noGrp="1"/>
          </p:cNvSpPr>
          <p:nvPr>
            <p:ph type="title"/>
          </p:nvPr>
        </p:nvSpPr>
        <p:spPr>
          <a:solidFill>
            <a:schemeClr val="bg2">
              <a:lumMod val="75000"/>
            </a:schemeClr>
          </a:solidFill>
        </p:spPr>
        <p:txBody>
          <a:bodyPr/>
          <a:lstStyle/>
          <a:p>
            <a:r>
              <a:rPr lang="en-US" dirty="0" smtClean="0"/>
              <a:t>Protection for Your Baby</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5486400" y="2286000"/>
            <a:ext cx="3111062" cy="2819400"/>
          </a:xfrm>
          <a:prstGeom prst="rect">
            <a:avLst/>
          </a:prstGeom>
          <a:noFill/>
          <a:ln w="9525">
            <a:solidFill>
              <a:srgbClr val="00B0F0"/>
            </a:solidFill>
            <a:miter lim="800000"/>
            <a:headEnd/>
            <a:tailEnd/>
          </a:ln>
        </p:spPr>
      </p:pic>
      <p:sp>
        <p:nvSpPr>
          <p:cNvPr id="5" name="Title 1"/>
          <p:cNvSpPr txBox="1">
            <a:spLocks/>
          </p:cNvSpPr>
          <p:nvPr/>
        </p:nvSpPr>
        <p:spPr>
          <a:xfrm>
            <a:off x="457200" y="273050"/>
            <a:ext cx="8229600" cy="1250950"/>
          </a:xfrm>
          <a:prstGeom prst="rect">
            <a:avLst/>
          </a:prstGeom>
          <a:solidFill>
            <a:schemeClr val="accent1"/>
          </a:solidFill>
        </p:spPr>
        <p:txBody>
          <a:bodyPr vert="horz" rtlCol="0" anchor="ctr">
            <a:no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bg1"/>
                </a:solidFill>
                <a:effectLst>
                  <a:outerShdw blurRad="31750" dist="25400" dir="5400000" algn="tl" rotWithShape="0">
                    <a:srgbClr val="000000">
                      <a:alpha val="25000"/>
                    </a:srgbClr>
                  </a:outerShdw>
                </a:effectLst>
                <a:uLnTx/>
                <a:uFillTx/>
                <a:latin typeface="+mj-lt"/>
                <a:ea typeface="+mj-ea"/>
                <a:cs typeface="+mj-cs"/>
              </a:rPr>
              <a:t>Protection For</a:t>
            </a:r>
            <a:r>
              <a:rPr kumimoji="0" lang="en-US" sz="4100" b="1" i="0" u="none" strike="noStrike" kern="1200" cap="none" spc="0" normalizeH="0" noProof="0" dirty="0" smtClean="0">
                <a:ln>
                  <a:noFill/>
                </a:ln>
                <a:solidFill>
                  <a:schemeClr val="bg1"/>
                </a:solidFill>
                <a:effectLst>
                  <a:outerShdw blurRad="31750" dist="25400" dir="5400000" algn="tl" rotWithShape="0">
                    <a:srgbClr val="000000">
                      <a:alpha val="25000"/>
                    </a:srgbClr>
                  </a:outerShdw>
                </a:effectLst>
                <a:uLnTx/>
                <a:uFillTx/>
                <a:latin typeface="+mj-lt"/>
                <a:ea typeface="+mj-ea"/>
                <a:cs typeface="+mj-cs"/>
              </a:rPr>
              <a:t> Your Baby</a:t>
            </a:r>
            <a:endParaRPr kumimoji="0" lang="en-US" sz="4100" b="1" i="0" u="none" strike="noStrike" kern="1200" cap="none" spc="0" normalizeH="0" baseline="0" noProof="0" dirty="0">
              <a:ln>
                <a:noFill/>
              </a:ln>
              <a:solidFill>
                <a:schemeClr val="bg1"/>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724400"/>
          </a:xfrm>
        </p:spPr>
        <p:txBody>
          <a:bodyPr>
            <a:normAutofit/>
          </a:bodyPr>
          <a:lstStyle/>
          <a:p>
            <a:pPr lvl="0">
              <a:buClr>
                <a:schemeClr val="accent3"/>
              </a:buClr>
            </a:pPr>
            <a:r>
              <a:rPr lang="en-US" sz="2000" dirty="0" smtClean="0"/>
              <a:t>Getting sick with </a:t>
            </a:r>
            <a:r>
              <a:rPr lang="en-US" sz="2000" dirty="0" err="1" smtClean="0"/>
              <a:t>pertussis</a:t>
            </a:r>
            <a:r>
              <a:rPr lang="en-US" sz="2000" dirty="0" smtClean="0"/>
              <a:t> means time off from child care, school, work, social events and increased doctor’s visits and medical care costs.</a:t>
            </a:r>
            <a:br>
              <a:rPr lang="en-US" sz="2000" dirty="0" smtClean="0"/>
            </a:br>
            <a:endParaRPr lang="en-US" sz="2000" dirty="0" smtClean="0"/>
          </a:p>
          <a:p>
            <a:pPr lvl="0">
              <a:buClr>
                <a:schemeClr val="accent3"/>
              </a:buClr>
            </a:pPr>
            <a:r>
              <a:rPr lang="en-US" sz="2000" dirty="0" smtClean="0"/>
              <a:t>While the </a:t>
            </a:r>
            <a:r>
              <a:rPr lang="en-US" sz="2000" dirty="0" err="1" smtClean="0"/>
              <a:t>pertussis</a:t>
            </a:r>
            <a:r>
              <a:rPr lang="en-US" sz="2000" dirty="0" smtClean="0"/>
              <a:t> vaccine is highly effective, no vaccine is 100% effective.</a:t>
            </a:r>
            <a:br>
              <a:rPr lang="en-US" sz="2000" dirty="0" smtClean="0"/>
            </a:br>
            <a:endParaRPr lang="en-US" sz="2000" dirty="0" smtClean="0"/>
          </a:p>
          <a:p>
            <a:pPr lvl="0">
              <a:buClr>
                <a:schemeClr val="accent3"/>
              </a:buClr>
            </a:pPr>
            <a:r>
              <a:rPr lang="en-US" sz="2000" dirty="0" smtClean="0"/>
              <a:t>If pertussis is circulating in the community, there is still a chance that a vaccinated person of any age can catch this very contagious disease and spread it to others.</a:t>
            </a:r>
            <a:br>
              <a:rPr lang="en-US" sz="2000" dirty="0" smtClean="0"/>
            </a:br>
            <a:endParaRPr lang="en-US" sz="2000" dirty="0" smtClean="0"/>
          </a:p>
          <a:p>
            <a:pPr lvl="0">
              <a:buClr>
                <a:schemeClr val="accent3"/>
              </a:buClr>
            </a:pPr>
            <a:r>
              <a:rPr lang="en-US" sz="2000" dirty="0" smtClean="0"/>
              <a:t>If a vaccinated person gets pertussis, the infection is usually less severe.</a:t>
            </a:r>
          </a:p>
          <a:p>
            <a:pPr>
              <a:buNone/>
            </a:pPr>
            <a:endParaRPr lang="en-US" dirty="0"/>
          </a:p>
        </p:txBody>
      </p:sp>
      <p:sp>
        <p:nvSpPr>
          <p:cNvPr id="2" name="Title 1"/>
          <p:cNvSpPr>
            <a:spLocks noGrp="1"/>
          </p:cNvSpPr>
          <p:nvPr>
            <p:ph type="title"/>
          </p:nvPr>
        </p:nvSpPr>
        <p:spPr>
          <a:solidFill>
            <a:schemeClr val="accent1"/>
          </a:solidFill>
        </p:spPr>
        <p:txBody>
          <a:bodyPr/>
          <a:lstStyle/>
          <a:p>
            <a:pPr algn="ctr"/>
            <a:r>
              <a:rPr lang="en-US" dirty="0" smtClean="0">
                <a:solidFill>
                  <a:schemeClr val="bg1"/>
                </a:solidFill>
              </a:rPr>
              <a:t>Still Not Convinced . . .</a:t>
            </a:r>
            <a:endParaRPr lang="en-US" dirty="0">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895</TotalTime>
  <Words>325</Words>
  <Application>Microsoft Office PowerPoint</Application>
  <PresentationFormat>On-screen Show (4:3)</PresentationFormat>
  <Paragraphs>79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Protect Against Pertussis</vt:lpstr>
      <vt:lpstr>Sounds of Pertussis</vt:lpstr>
      <vt:lpstr>What is Pertussis?</vt:lpstr>
      <vt:lpstr>Pertussis Signs and Symptoms</vt:lpstr>
      <vt:lpstr>Why Parents Should Get Vaccinated</vt:lpstr>
      <vt:lpstr>Vaccination for Children</vt:lpstr>
      <vt:lpstr>Vaccination for Adolescents/Adults</vt:lpstr>
      <vt:lpstr>Protection for Your Baby</vt:lpstr>
      <vt:lpstr>Still Not Convinced . . .</vt:lpstr>
      <vt:lpstr>Resources</vt:lpstr>
    </vt:vector>
  </TitlesOfParts>
  <Company>Department of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Pertussis</dc:title>
  <dc:creator>Valoree Vernon</dc:creator>
  <cp:lastModifiedBy>RWard</cp:lastModifiedBy>
  <cp:revision>77</cp:revision>
  <dcterms:created xsi:type="dcterms:W3CDTF">2010-08-10T20:44:38Z</dcterms:created>
  <dcterms:modified xsi:type="dcterms:W3CDTF">2014-03-18T21:09:20Z</dcterms:modified>
</cp:coreProperties>
</file>